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bin" ContentType="application/vnd.openxmlformats-officedocument.presentationml.printerSettings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54" r:id="rId1"/>
  </p:sldMasterIdLst>
  <p:notesMasterIdLst>
    <p:notesMasterId r:id="rId8"/>
  </p:notesMasterIdLst>
  <p:sldIdLst>
    <p:sldId id="256" r:id="rId2"/>
    <p:sldId id="257" r:id="rId3"/>
    <p:sldId id="258" r:id="rId4"/>
    <p:sldId id="259" r:id="rId5"/>
    <p:sldId id="260" r:id="rId6"/>
    <p:sldId id="261" r:id="rId7"/>
  </p:sldIdLst>
  <p:sldSz cx="9144000" cy="6858000" type="screen4x3"/>
  <p:notesSz cx="6858000" cy="9144000"/>
  <p:defaultTextStyle>
    <a:defPPr marR="0" algn="l" rtl="0">
      <a:lnSpc>
        <a:spcPct val="100000"/>
      </a:lnSpc>
      <a:spcBef>
        <a:spcPts val="0"/>
      </a:spcBef>
      <a:spcAft>
        <a:spcPts val="0"/>
      </a:spcAft>
    </a:defPPr>
    <a:lvl1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1pPr>
    <a:lvl2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2pPr>
    <a:lvl3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3pPr>
    <a:lvl4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4pPr>
    <a:lvl5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5pPr>
    <a:lvl6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6pPr>
    <a:lvl7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7pPr>
    <a:lvl8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8pPr>
    <a:lvl9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90651C3A-4460-11DB-9652-00E08161165F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48" d="100"/>
          <a:sy n="48" d="100"/>
        </p:scale>
        <p:origin x="-1224" y="-12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viewProps" Target="viewProps.xml"/><Relationship Id="rId12" Type="http://schemas.openxmlformats.org/officeDocument/2006/relationships/theme" Target="theme/theme1.xml"/><Relationship Id="rId13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notesMaster" Target="notesMasters/notesMaster1.xml"/><Relationship Id="rId9" Type="http://schemas.openxmlformats.org/officeDocument/2006/relationships/printerSettings" Target="printerSettings/printerSettings1.bin"/><Relationship Id="rId10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2"/>
          <p:cNvSpPr>
            <a:spLocks noGrp="1" noRot="1" noChangeAspect="1"/>
          </p:cNvSpPr>
          <p:nvPr>
            <p:ph type="sldImg" idx="2"/>
          </p:nvPr>
        </p:nvSpPr>
        <p:spPr>
          <a:xfrm>
            <a:off x="1143225" y="685800"/>
            <a:ext cx="4572225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" name="Shape 3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>
              <a:defRPr sz="1100"/>
            </a:lvl1pPr>
            <a:lvl2pPr>
              <a:defRPr sz="1100"/>
            </a:lvl2pPr>
            <a:lvl3pPr>
              <a:defRPr sz="1100"/>
            </a:lvl3pPr>
            <a:lvl4pPr>
              <a:defRPr sz="1100"/>
            </a:lvl4pPr>
            <a:lvl5pPr>
              <a:defRPr sz="1100"/>
            </a:lvl5pPr>
            <a:lvl6pPr>
              <a:defRPr sz="1100"/>
            </a:lvl6pPr>
            <a:lvl7pPr>
              <a:defRPr sz="1100"/>
            </a:lvl7pPr>
            <a:lvl8pPr>
              <a:defRPr sz="1100"/>
            </a:lvl8pPr>
            <a:lvl9pPr>
              <a:defRPr sz="1100"/>
            </a:lvl9pPr>
          </a:lstStyle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783498109"/>
      </p:ext>
    </p:extLst>
  </p:cSld>
  <p:clrMap bg1="lt1" tx1="dk1" bg2="dk2" tx2="lt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.xml"/></Relationships>
</file>

<file path=ppt/notesSlides/_rels/notesSlide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_rels/notesSlide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5.xml"/></Relationships>
</file>

<file path=ppt/notesSlides/_rels/notesSlide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6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Shape 27"/>
          <p:cNvSpPr>
            <a:spLocks noGrp="1" noRot="1" noChangeAspect="1"/>
          </p:cNvSpPr>
          <p:nvPr>
            <p:ph type="sldImg" idx="2"/>
          </p:nvPr>
        </p:nvSpPr>
        <p:spPr>
          <a:xfrm>
            <a:off x="1143225" y="685800"/>
            <a:ext cx="4572225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8" name="Shape 28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Shape 34"/>
          <p:cNvSpPr>
            <a:spLocks noGrp="1" noRot="1" noChangeAspect="1"/>
          </p:cNvSpPr>
          <p:nvPr>
            <p:ph type="sldImg" idx="2"/>
          </p:nvPr>
        </p:nvSpPr>
        <p:spPr>
          <a:xfrm>
            <a:off x="1143225" y="685800"/>
            <a:ext cx="4572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5" name="Shape 35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Shape 41"/>
          <p:cNvSpPr>
            <a:spLocks noGrp="1" noRot="1" noChangeAspect="1"/>
          </p:cNvSpPr>
          <p:nvPr>
            <p:ph type="sldImg" idx="2"/>
          </p:nvPr>
        </p:nvSpPr>
        <p:spPr>
          <a:xfrm>
            <a:off x="1143225" y="685800"/>
            <a:ext cx="4572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2" name="Shape 42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Shape 47"/>
          <p:cNvSpPr>
            <a:spLocks noGrp="1" noRot="1" noChangeAspect="1"/>
          </p:cNvSpPr>
          <p:nvPr>
            <p:ph type="sldImg" idx="2"/>
          </p:nvPr>
        </p:nvSpPr>
        <p:spPr>
          <a:xfrm>
            <a:off x="1143225" y="685800"/>
            <a:ext cx="4572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8" name="Shape 48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Shape 54"/>
          <p:cNvSpPr>
            <a:spLocks noGrp="1" noRot="1" noChangeAspect="1"/>
          </p:cNvSpPr>
          <p:nvPr>
            <p:ph type="sldImg" idx="2"/>
          </p:nvPr>
        </p:nvSpPr>
        <p:spPr>
          <a:xfrm>
            <a:off x="1143225" y="685800"/>
            <a:ext cx="4572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5" name="Shape 55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Shape 60"/>
          <p:cNvSpPr>
            <a:spLocks noGrp="1" noRot="1" noChangeAspect="1"/>
          </p:cNvSpPr>
          <p:nvPr>
            <p:ph type="sldImg" idx="2"/>
          </p:nvPr>
        </p:nvSpPr>
        <p:spPr>
          <a:xfrm>
            <a:off x="1143225" y="685800"/>
            <a:ext cx="4572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1" name="Shape 61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" type="title">
  <p:cSld name="TITLE">
    <p:spTree>
      <p:nvGrpSpPr>
        <p:cNvPr id="1" name="Shape 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hape 8"/>
          <p:cNvSpPr txBox="1">
            <a:spLocks noGrp="1"/>
          </p:cNvSpPr>
          <p:nvPr>
            <p:ph type="subTitle" idx="1"/>
          </p:nvPr>
        </p:nvSpPr>
        <p:spPr>
          <a:xfrm>
            <a:off x="685800" y="3786737"/>
            <a:ext cx="7772400" cy="10464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marL="0" algn="ctr">
              <a:spcBef>
                <a:spcPts val="0"/>
              </a:spcBef>
              <a:buClr>
                <a:schemeClr val="lt2"/>
              </a:buClr>
              <a:buNone/>
              <a:defRPr>
                <a:solidFill>
                  <a:schemeClr val="lt2"/>
                </a:solidFill>
              </a:defRPr>
            </a:lvl1pPr>
            <a:lvl2pPr marL="0" indent="190500" algn="ctr">
              <a:spcBef>
                <a:spcPts val="0"/>
              </a:spcBef>
              <a:buClr>
                <a:schemeClr val="lt2"/>
              </a:buClr>
              <a:buSzPct val="100000"/>
              <a:buNone/>
              <a:defRPr sz="3000">
                <a:solidFill>
                  <a:schemeClr val="lt2"/>
                </a:solidFill>
              </a:defRPr>
            </a:lvl2pPr>
            <a:lvl3pPr marL="0" indent="190500" algn="ctr">
              <a:spcBef>
                <a:spcPts val="0"/>
              </a:spcBef>
              <a:buClr>
                <a:schemeClr val="lt2"/>
              </a:buClr>
              <a:buSzPct val="100000"/>
              <a:buNone/>
              <a:defRPr sz="3000">
                <a:solidFill>
                  <a:schemeClr val="lt2"/>
                </a:solidFill>
              </a:defRPr>
            </a:lvl3pPr>
            <a:lvl4pPr marL="0" indent="190500" algn="ctr">
              <a:spcBef>
                <a:spcPts val="0"/>
              </a:spcBef>
              <a:buClr>
                <a:schemeClr val="lt2"/>
              </a:buClr>
              <a:buSzPct val="100000"/>
              <a:buNone/>
              <a:defRPr sz="3000">
                <a:solidFill>
                  <a:schemeClr val="lt2"/>
                </a:solidFill>
              </a:defRPr>
            </a:lvl4pPr>
            <a:lvl5pPr marL="0" indent="190500" algn="ctr">
              <a:spcBef>
                <a:spcPts val="0"/>
              </a:spcBef>
              <a:buClr>
                <a:schemeClr val="lt2"/>
              </a:buClr>
              <a:buSzPct val="100000"/>
              <a:buNone/>
              <a:defRPr sz="3000">
                <a:solidFill>
                  <a:schemeClr val="lt2"/>
                </a:solidFill>
              </a:defRPr>
            </a:lvl5pPr>
            <a:lvl6pPr marL="0" indent="190500" algn="ctr">
              <a:spcBef>
                <a:spcPts val="0"/>
              </a:spcBef>
              <a:buClr>
                <a:schemeClr val="lt2"/>
              </a:buClr>
              <a:buSzPct val="100000"/>
              <a:buNone/>
              <a:defRPr sz="3000">
                <a:solidFill>
                  <a:schemeClr val="lt2"/>
                </a:solidFill>
              </a:defRPr>
            </a:lvl6pPr>
            <a:lvl7pPr marL="0" indent="190500" algn="ctr">
              <a:spcBef>
                <a:spcPts val="0"/>
              </a:spcBef>
              <a:buClr>
                <a:schemeClr val="lt2"/>
              </a:buClr>
              <a:buSzPct val="100000"/>
              <a:buNone/>
              <a:defRPr sz="3000">
                <a:solidFill>
                  <a:schemeClr val="lt2"/>
                </a:solidFill>
              </a:defRPr>
            </a:lvl7pPr>
            <a:lvl8pPr marL="0" indent="190500" algn="ctr">
              <a:spcBef>
                <a:spcPts val="0"/>
              </a:spcBef>
              <a:buClr>
                <a:schemeClr val="lt2"/>
              </a:buClr>
              <a:buSzPct val="100000"/>
              <a:buNone/>
              <a:defRPr sz="3000">
                <a:solidFill>
                  <a:schemeClr val="lt2"/>
                </a:solidFill>
              </a:defRPr>
            </a:lvl8pPr>
            <a:lvl9pPr marL="0" indent="190500" algn="ctr">
              <a:spcBef>
                <a:spcPts val="0"/>
              </a:spcBef>
              <a:buClr>
                <a:schemeClr val="lt2"/>
              </a:buClr>
              <a:buSzPct val="100000"/>
              <a:buNone/>
              <a:defRPr sz="3000">
                <a:solidFill>
                  <a:schemeClr val="lt2"/>
                </a:solidFill>
              </a:defRPr>
            </a:lvl9pPr>
          </a:lstStyle>
          <a:p>
            <a:endParaRPr/>
          </a:p>
        </p:txBody>
      </p:sp>
      <p:sp>
        <p:nvSpPr>
          <p:cNvPr id="9" name="Shape 9"/>
          <p:cNvSpPr txBox="1">
            <a:spLocks noGrp="1"/>
          </p:cNvSpPr>
          <p:nvPr>
            <p:ph type="ctrTitle"/>
          </p:nvPr>
        </p:nvSpPr>
        <p:spPr>
          <a:xfrm>
            <a:off x="685800" y="2111123"/>
            <a:ext cx="7772400" cy="1546500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 indent="304800" algn="ctr">
              <a:buSzPct val="100000"/>
              <a:defRPr sz="4800"/>
            </a:lvl1pPr>
            <a:lvl2pPr indent="304800" algn="ctr">
              <a:buSzPct val="100000"/>
              <a:defRPr sz="4800"/>
            </a:lvl2pPr>
            <a:lvl3pPr indent="304800" algn="ctr">
              <a:buSzPct val="100000"/>
              <a:defRPr sz="4800"/>
            </a:lvl3pPr>
            <a:lvl4pPr indent="304800" algn="ctr">
              <a:buSzPct val="100000"/>
              <a:defRPr sz="4800"/>
            </a:lvl4pPr>
            <a:lvl5pPr indent="304800" algn="ctr">
              <a:buSzPct val="100000"/>
              <a:defRPr sz="4800"/>
            </a:lvl5pPr>
            <a:lvl6pPr indent="304800" algn="ctr">
              <a:buSzPct val="100000"/>
              <a:defRPr sz="4800"/>
            </a:lvl6pPr>
            <a:lvl7pPr indent="304800" algn="ctr">
              <a:buSzPct val="100000"/>
              <a:defRPr sz="4800"/>
            </a:lvl7pPr>
            <a:lvl8pPr indent="304800" algn="ctr">
              <a:buSzPct val="100000"/>
              <a:defRPr sz="4800"/>
            </a:lvl8pPr>
            <a:lvl9pPr indent="304800" algn="ctr">
              <a:buSzPct val="100000"/>
              <a:defRPr sz="4800"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x" type="tx">
  <p:cSld name="TITLE_AND_BODY">
    <p:spTree>
      <p:nvGrpSpPr>
        <p:cNvPr id="1" name="Shape 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Shape 11"/>
          <p:cNvSpPr txBox="1"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>
            <a:endParaRPr/>
          </a:p>
        </p:txBody>
      </p:sp>
      <p:sp>
        <p:nvSpPr>
          <p:cNvPr id="12" name="Shape 12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8229600" cy="49677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woColTx" type="twoColTx">
  <p:cSld name="TITLE_AND_TWO_COLUMNS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Shape 14"/>
          <p:cNvSpPr txBox="1"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>
            <a:endParaRPr/>
          </a:p>
        </p:txBody>
      </p:sp>
      <p:sp>
        <p:nvSpPr>
          <p:cNvPr id="15" name="Shape 15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3994500" cy="49677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>
            <a:endParaRPr/>
          </a:p>
        </p:txBody>
      </p:sp>
      <p:sp>
        <p:nvSpPr>
          <p:cNvPr id="16" name="Shape 16"/>
          <p:cNvSpPr txBox="1">
            <a:spLocks noGrp="1"/>
          </p:cNvSpPr>
          <p:nvPr>
            <p:ph type="body" idx="2"/>
          </p:nvPr>
        </p:nvSpPr>
        <p:spPr>
          <a:xfrm>
            <a:off x="4692273" y="1600200"/>
            <a:ext cx="3994500" cy="49677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Only" type="titleOnly">
  <p:cSld name="TITLE_ONLY">
    <p:spTree>
      <p:nvGrpSpPr>
        <p:cNvPr id="1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Shape 18"/>
          <p:cNvSpPr txBox="1"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_ONLY">
  <p:cSld name="CAPTION_ONLY">
    <p:spTree>
      <p:nvGrpSpPr>
        <p:cNvPr id="1" name="Shape 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Shape 20"/>
          <p:cNvSpPr txBox="1">
            <a:spLocks noGrp="1"/>
          </p:cNvSpPr>
          <p:nvPr>
            <p:ph type="body" idx="1"/>
          </p:nvPr>
        </p:nvSpPr>
        <p:spPr>
          <a:xfrm>
            <a:off x="457200" y="5875078"/>
            <a:ext cx="8229600" cy="6927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marL="285750" indent="-171450" algn="ctr">
              <a:spcBef>
                <a:spcPts val="0"/>
              </a:spcBef>
              <a:buSzPct val="100000"/>
              <a:buNone/>
              <a:defRPr sz="1800"/>
            </a:lvl1pPr>
          </a:lstStyle>
          <a:p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21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dk2"/>
            </a:gs>
            <a:gs pos="100000">
              <a:schemeClr val="dk1"/>
            </a:gs>
          </a:gsLst>
          <a:path path="circle">
            <a:fillToRect l="50000" t="50000" r="50000" b="50000"/>
          </a:path>
          <a:tileRect/>
        </a:gradFill>
        <a:effectLst/>
      </p:bgPr>
    </p:bg>
    <p:spTree>
      <p:nvGrpSpPr>
        <p:cNvPr id="1" name="Shape 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hape 5"/>
          <p:cNvSpPr txBox="1"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 marL="0">
              <a:buClr>
                <a:schemeClr val="lt1"/>
              </a:buClr>
              <a:buSzPct val="100000"/>
              <a:buNone/>
              <a:defRPr sz="3600" b="1">
                <a:solidFill>
                  <a:schemeClr val="lt1"/>
                </a:solidFill>
              </a:defRPr>
            </a:lvl1pPr>
            <a:lvl2pPr marL="0" indent="228600">
              <a:buClr>
                <a:schemeClr val="lt1"/>
              </a:buClr>
              <a:buSzPct val="100000"/>
              <a:buNone/>
              <a:defRPr sz="3600" b="1">
                <a:solidFill>
                  <a:schemeClr val="lt1"/>
                </a:solidFill>
              </a:defRPr>
            </a:lvl2pPr>
            <a:lvl3pPr marL="0" indent="228600">
              <a:buClr>
                <a:schemeClr val="lt1"/>
              </a:buClr>
              <a:buSzPct val="100000"/>
              <a:buNone/>
              <a:defRPr sz="3600" b="1">
                <a:solidFill>
                  <a:schemeClr val="lt1"/>
                </a:solidFill>
              </a:defRPr>
            </a:lvl3pPr>
            <a:lvl4pPr marL="0" indent="228600">
              <a:buClr>
                <a:schemeClr val="lt1"/>
              </a:buClr>
              <a:buSzPct val="100000"/>
              <a:buNone/>
              <a:defRPr sz="3600" b="1">
                <a:solidFill>
                  <a:schemeClr val="lt1"/>
                </a:solidFill>
              </a:defRPr>
            </a:lvl4pPr>
            <a:lvl5pPr marL="0" indent="228600">
              <a:buClr>
                <a:schemeClr val="lt1"/>
              </a:buClr>
              <a:buSzPct val="100000"/>
              <a:buNone/>
              <a:defRPr sz="3600" b="1">
                <a:solidFill>
                  <a:schemeClr val="lt1"/>
                </a:solidFill>
              </a:defRPr>
            </a:lvl5pPr>
            <a:lvl6pPr marL="0" indent="228600">
              <a:buClr>
                <a:schemeClr val="lt1"/>
              </a:buClr>
              <a:buSzPct val="100000"/>
              <a:buNone/>
              <a:defRPr sz="3600" b="1">
                <a:solidFill>
                  <a:schemeClr val="lt1"/>
                </a:solidFill>
              </a:defRPr>
            </a:lvl6pPr>
            <a:lvl7pPr marL="0" indent="228600">
              <a:buClr>
                <a:schemeClr val="lt1"/>
              </a:buClr>
              <a:buSzPct val="100000"/>
              <a:buNone/>
              <a:defRPr sz="3600" b="1">
                <a:solidFill>
                  <a:schemeClr val="lt1"/>
                </a:solidFill>
              </a:defRPr>
            </a:lvl7pPr>
            <a:lvl8pPr marL="0" indent="228600">
              <a:buClr>
                <a:schemeClr val="lt1"/>
              </a:buClr>
              <a:buSzPct val="100000"/>
              <a:buNone/>
              <a:defRPr sz="3600" b="1">
                <a:solidFill>
                  <a:schemeClr val="lt1"/>
                </a:solidFill>
              </a:defRPr>
            </a:lvl8pPr>
            <a:lvl9pPr marL="0" indent="228600">
              <a:buClr>
                <a:schemeClr val="lt1"/>
              </a:buClr>
              <a:buSzPct val="100000"/>
              <a:buNone/>
              <a:defRPr sz="3600" b="1">
                <a:solidFill>
                  <a:schemeClr val="lt1"/>
                </a:solidFill>
              </a:defRPr>
            </a:lvl9pPr>
          </a:lstStyle>
          <a:p>
            <a:endParaRPr/>
          </a:p>
        </p:txBody>
      </p:sp>
      <p:sp>
        <p:nvSpPr>
          <p:cNvPr id="6" name="Shape 6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8229600" cy="49677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marL="342900" indent="-152400">
              <a:spcBef>
                <a:spcPts val="600"/>
              </a:spcBef>
              <a:buClr>
                <a:schemeClr val="lt1"/>
              </a:buClr>
              <a:buSzPct val="100000"/>
              <a:defRPr sz="3000">
                <a:solidFill>
                  <a:schemeClr val="lt1"/>
                </a:solidFill>
              </a:defRPr>
            </a:lvl1pPr>
            <a:lvl2pPr marL="742950" indent="-133350">
              <a:spcBef>
                <a:spcPts val="480"/>
              </a:spcBef>
              <a:buClr>
                <a:schemeClr val="lt1"/>
              </a:buClr>
              <a:buSzPct val="100000"/>
              <a:defRPr sz="2400">
                <a:solidFill>
                  <a:schemeClr val="lt1"/>
                </a:solidFill>
              </a:defRPr>
            </a:lvl2pPr>
            <a:lvl3pPr marL="1143000" indent="-76200">
              <a:spcBef>
                <a:spcPts val="480"/>
              </a:spcBef>
              <a:buClr>
                <a:schemeClr val="lt1"/>
              </a:buClr>
              <a:buSzPct val="100000"/>
              <a:defRPr sz="2400">
                <a:solidFill>
                  <a:schemeClr val="lt1"/>
                </a:solidFill>
              </a:defRPr>
            </a:lvl3pPr>
            <a:lvl4pPr marL="1600200" indent="-114300">
              <a:spcBef>
                <a:spcPts val="360"/>
              </a:spcBef>
              <a:buClr>
                <a:schemeClr val="lt1"/>
              </a:buClr>
              <a:buSzPct val="100000"/>
              <a:defRPr sz="1800">
                <a:solidFill>
                  <a:schemeClr val="lt1"/>
                </a:solidFill>
              </a:defRPr>
            </a:lvl4pPr>
            <a:lvl5pPr marL="2057400" indent="-114300">
              <a:spcBef>
                <a:spcPts val="360"/>
              </a:spcBef>
              <a:buClr>
                <a:schemeClr val="lt1"/>
              </a:buClr>
              <a:buSzPct val="100000"/>
              <a:defRPr sz="1800">
                <a:solidFill>
                  <a:schemeClr val="lt1"/>
                </a:solidFill>
              </a:defRPr>
            </a:lvl5pPr>
            <a:lvl6pPr marL="2514600" indent="-114300">
              <a:spcBef>
                <a:spcPts val="360"/>
              </a:spcBef>
              <a:buClr>
                <a:schemeClr val="lt1"/>
              </a:buClr>
              <a:buSzPct val="100000"/>
              <a:defRPr sz="1800">
                <a:solidFill>
                  <a:schemeClr val="lt1"/>
                </a:solidFill>
              </a:defRPr>
            </a:lvl6pPr>
            <a:lvl7pPr marL="2971800" indent="-114300">
              <a:spcBef>
                <a:spcPts val="360"/>
              </a:spcBef>
              <a:buClr>
                <a:schemeClr val="lt1"/>
              </a:buClr>
              <a:buSzPct val="100000"/>
              <a:defRPr sz="1800">
                <a:solidFill>
                  <a:schemeClr val="lt1"/>
                </a:solidFill>
              </a:defRPr>
            </a:lvl7pPr>
            <a:lvl8pPr marL="3429000" indent="-114300">
              <a:spcBef>
                <a:spcPts val="360"/>
              </a:spcBef>
              <a:buClr>
                <a:schemeClr val="lt1"/>
              </a:buClr>
              <a:buSzPct val="100000"/>
              <a:defRPr sz="1800">
                <a:solidFill>
                  <a:schemeClr val="lt1"/>
                </a:solidFill>
              </a:defRPr>
            </a:lvl8pPr>
            <a:lvl9pPr marL="3886200" indent="-114300">
              <a:spcBef>
                <a:spcPts val="360"/>
              </a:spcBef>
              <a:buClr>
                <a:schemeClr val="lt1"/>
              </a:buClr>
              <a:buSzPct val="100000"/>
              <a:defRPr sz="1800">
                <a:solidFill>
                  <a:schemeClr val="lt1"/>
                </a:solidFill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</p:sldLayoutIdLst>
  <p:txStyles>
    <p:title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</p:titleStyle>
    <p:body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bodyStyle>
    <p:other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hyperlink" Target="http://www.credoreference.com/entry/sharpeeman/reconstruction" TargetMode="External"/><Relationship Id="rId4" Type="http://schemas.openxmlformats.org/officeDocument/2006/relationships/hyperlink" Target="http://welproxy.minlib.net/login?qurl=http://www.credoreference.com/entry/sharpeeman/reconstruction" TargetMode="External"/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Shape 23"/>
          <p:cNvSpPr txBox="1">
            <a:spLocks noGrp="1"/>
          </p:cNvSpPr>
          <p:nvPr>
            <p:ph type="ctrTitle"/>
          </p:nvPr>
        </p:nvSpPr>
        <p:spPr>
          <a:xfrm>
            <a:off x="759650" y="370248"/>
            <a:ext cx="7772400" cy="15465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buNone/>
            </a:pPr>
            <a:r>
              <a:rPr lang="en" sz="2800" b="0">
                <a:latin typeface="Times New Roman"/>
                <a:ea typeface="Times New Roman"/>
                <a:cs typeface="Times New Roman"/>
                <a:sym typeface="Times New Roman"/>
              </a:rPr>
              <a:t>Why did the abandonment by the North cause reconstruction to fail? </a:t>
            </a:r>
            <a:r>
              <a:rPr lang="en"/>
              <a:t> </a:t>
            </a:r>
          </a:p>
        </p:txBody>
      </p:sp>
      <p:sp>
        <p:nvSpPr>
          <p:cNvPr id="24" name="Shape 24"/>
          <p:cNvSpPr txBox="1">
            <a:spLocks noGrp="1"/>
          </p:cNvSpPr>
          <p:nvPr>
            <p:ph type="subTitle" idx="1"/>
          </p:nvPr>
        </p:nvSpPr>
        <p:spPr>
          <a:xfrm>
            <a:off x="685800" y="2457337"/>
            <a:ext cx="7772400" cy="10464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buNone/>
            </a:pPr>
            <a:r>
              <a:rPr lang="en" sz="2600">
                <a:solidFill>
                  <a:srgbClr val="FFFFFF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By: Maddie Tishman, Caroline Bradley, and Grayson Moran</a:t>
            </a:r>
          </a:p>
        </p:txBody>
      </p:sp>
      <p:sp>
        <p:nvSpPr>
          <p:cNvPr id="25" name="Shape 25"/>
          <p:cNvSpPr txBox="1"/>
          <p:nvPr/>
        </p:nvSpPr>
        <p:spPr>
          <a:xfrm>
            <a:off x="759650" y="4320550"/>
            <a:ext cx="7348500" cy="12836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buNone/>
            </a:pPr>
            <a:r>
              <a:rPr lang="en" sz="2400">
                <a:solidFill>
                  <a:srgbClr val="FF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Claim: Reconstruction failed because the North abandoned it in an effort to solve problems within the Union.</a:t>
            </a:r>
          </a:p>
        </p:txBody>
      </p:sp>
    </p:spTree>
  </p:cSld>
  <p:clrMapOvr>
    <a:masterClrMapping/>
  </p:clrMapOvr>
  <p:transition xmlns:p14="http://schemas.microsoft.com/office/powerpoint/2010/main" spd="slow">
    <p:cut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Shape 30"/>
          <p:cNvSpPr txBox="1">
            <a:spLocks noGrp="1"/>
          </p:cNvSpPr>
          <p:nvPr>
            <p:ph type="title"/>
          </p:nvPr>
        </p:nvSpPr>
        <p:spPr>
          <a:xfrm>
            <a:off x="457200" y="274652"/>
            <a:ext cx="8229600" cy="13257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 lvl="0" algn="ctr" rtl="0">
              <a:buNone/>
            </a:pPr>
            <a:r>
              <a:rPr lang="en">
                <a:latin typeface="Times New Roman"/>
                <a:ea typeface="Times New Roman"/>
                <a:cs typeface="Times New Roman"/>
                <a:sym typeface="Times New Roman"/>
              </a:rPr>
              <a:t>
</a:t>
            </a:r>
            <a:r>
              <a:rPr lang="en">
                <a:solidFill>
                  <a:srgbClr val="FF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Grantism: Corruption in government</a:t>
            </a:r>
          </a:p>
          <a:p>
            <a:endParaRPr lang="en">
              <a:solidFill>
                <a:srgbClr val="FF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31" name="Shape 31"/>
          <p:cNvSpPr txBox="1">
            <a:spLocks noGrp="1"/>
          </p:cNvSpPr>
          <p:nvPr>
            <p:ph type="body" idx="1"/>
          </p:nvPr>
        </p:nvSpPr>
        <p:spPr>
          <a:xfrm>
            <a:off x="457200" y="1600350"/>
            <a:ext cx="8229600" cy="49677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lvl="0" indent="-381000" rtl="0">
              <a:buClr>
                <a:schemeClr val="lt1"/>
              </a:buClr>
              <a:buSzPct val="100000"/>
              <a:buFont typeface="Times New Roman"/>
              <a:buChar char="●"/>
            </a:pPr>
            <a:r>
              <a:rPr lang="en" sz="2400">
                <a:latin typeface="Times New Roman"/>
                <a:ea typeface="Times New Roman"/>
                <a:cs typeface="Times New Roman"/>
                <a:sym typeface="Times New Roman"/>
              </a:rPr>
              <a:t>President Grant had no political experience </a:t>
            </a:r>
          </a:p>
          <a:p>
            <a:pPr marL="457200" lvl="0" indent="-381000" rtl="0">
              <a:buClr>
                <a:schemeClr val="lt1"/>
              </a:buClr>
              <a:buSzPct val="100000"/>
              <a:buFont typeface="Times New Roman"/>
              <a:buChar char="●"/>
            </a:pPr>
            <a:r>
              <a:rPr lang="en" sz="2400">
                <a:latin typeface="Times New Roman"/>
                <a:ea typeface="Times New Roman"/>
                <a:cs typeface="Times New Roman"/>
                <a:sym typeface="Times New Roman"/>
              </a:rPr>
              <a:t>When making political appointments he selected friends rather than people with proven ability</a:t>
            </a:r>
          </a:p>
          <a:p>
            <a:pPr marL="457200" lvl="0" indent="-381000" rtl="0">
              <a:buClr>
                <a:schemeClr val="lt1"/>
              </a:buClr>
              <a:buSzPct val="100000"/>
              <a:buFont typeface="Times New Roman"/>
              <a:buChar char="●"/>
            </a:pPr>
            <a:r>
              <a:rPr lang="en" sz="2400">
                <a:latin typeface="Times New Roman"/>
                <a:ea typeface="Times New Roman"/>
                <a:cs typeface="Times New Roman"/>
                <a:sym typeface="Times New Roman"/>
              </a:rPr>
              <a:t>Internal revenue collectors accepted bribes from whiskey distillers who wanted to avoid paying taxes this defrauded the federal gov. of millions of dollars- Grant’s private secretary was involved</a:t>
            </a:r>
          </a:p>
          <a:p>
            <a:pPr marL="457200" lvl="0" indent="-381000" rtl="0">
              <a:buClr>
                <a:schemeClr val="lt1"/>
              </a:buClr>
              <a:buSzPct val="100000"/>
              <a:buFont typeface="Times New Roman"/>
              <a:buChar char="●"/>
            </a:pPr>
            <a:r>
              <a:rPr lang="en" sz="2400">
                <a:latin typeface="Times New Roman"/>
                <a:ea typeface="Times New Roman"/>
                <a:cs typeface="Times New Roman"/>
                <a:sym typeface="Times New Roman"/>
              </a:rPr>
              <a:t>a company had skimmed off large profits from a gov. contract  this was called the crédit  mobilier affair  exposed several leading republicans and Grant’s vice president </a:t>
            </a:r>
            <a:r>
              <a:rPr lang="en" sz="2400" baseline="30000">
                <a:latin typeface="Times New Roman"/>
                <a:ea typeface="Times New Roman"/>
                <a:cs typeface="Times New Roman"/>
                <a:sym typeface="Times New Roman"/>
              </a:rPr>
              <a:t>1</a:t>
            </a:r>
          </a:p>
          <a:p>
            <a:endParaRPr lang="en" sz="2400" baseline="30000">
              <a:latin typeface="Times New Roman"/>
              <a:ea typeface="Times New Roman"/>
              <a:cs typeface="Times New Roman"/>
              <a:sym typeface="Times New Roman"/>
            </a:endParaRPr>
          </a:p>
          <a:p>
            <a:endParaRPr lang="en" sz="2400" baseline="30000">
              <a:latin typeface="Times New Roman"/>
              <a:ea typeface="Times New Roman"/>
              <a:cs typeface="Times New Roman"/>
              <a:sym typeface="Times New Roman"/>
            </a:endParaRPr>
          </a:p>
          <a:p>
            <a:endParaRPr lang="en" sz="2400" baseline="30000">
              <a:latin typeface="Times New Roman"/>
              <a:ea typeface="Times New Roman"/>
              <a:cs typeface="Times New Roman"/>
              <a:sym typeface="Times New Roman"/>
            </a:endParaRPr>
          </a:p>
          <a:p>
            <a:endParaRPr lang="en" sz="2400" baseline="30000"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32" name="Shape 32"/>
          <p:cNvSpPr txBox="1"/>
          <p:nvPr/>
        </p:nvSpPr>
        <p:spPr>
          <a:xfrm>
            <a:off x="712125" y="5526650"/>
            <a:ext cx="7848900" cy="9443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buNone/>
            </a:pPr>
            <a:r>
              <a:rPr lang="en"/>
              <a:t>1</a:t>
            </a:r>
          </a:p>
          <a:p>
            <a:pPr>
              <a:buNone/>
            </a:pPr>
            <a:r>
              <a:rPr lang="en">
                <a:solidFill>
                  <a:srgbClr val="FFFFFF"/>
                </a:solidFill>
              </a:rPr>
              <a:t>1 </a:t>
            </a:r>
            <a:r>
              <a:rPr lang="en" sz="1200">
                <a:solidFill>
                  <a:srgbClr val="FFFFFF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Danzer, , Klor De Alva, Krieger, Wilson, and Woloch. </a:t>
            </a:r>
            <a:r>
              <a:rPr lang="en" sz="1200" i="1">
                <a:solidFill>
                  <a:srgbClr val="FFFFFF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The Americans</a:t>
            </a:r>
            <a:r>
              <a:rPr lang="en" sz="1200">
                <a:solidFill>
                  <a:srgbClr val="FFFFFF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. Houghtin Mifflin Company, 2005.</a:t>
            </a:r>
          </a:p>
        </p:txBody>
      </p:sp>
    </p:spTree>
  </p:cSld>
  <p:clrMapOvr>
    <a:masterClrMapping/>
  </p:clrMapOvr>
  <p:transition xmlns:p14="http://schemas.microsoft.com/office/powerpoint/2010/main" spd="slow">
    <p:cut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Shape 37"/>
          <p:cNvSpPr txBox="1">
            <a:spLocks noGrp="1"/>
          </p:cNvSpPr>
          <p:nvPr>
            <p:ph type="title"/>
          </p:nvPr>
        </p:nvSpPr>
        <p:spPr>
          <a:xfrm>
            <a:off x="457200" y="-71548"/>
            <a:ext cx="8229600" cy="8244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 algn="ctr">
              <a:buNone/>
            </a:pPr>
            <a:r>
              <a:rPr lang="en">
                <a:solidFill>
                  <a:srgbClr val="FF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Panic of 1873</a:t>
            </a:r>
          </a:p>
        </p:txBody>
      </p:sp>
      <p:sp>
        <p:nvSpPr>
          <p:cNvPr id="38" name="Shape 38"/>
          <p:cNvSpPr txBox="1">
            <a:spLocks noGrp="1"/>
          </p:cNvSpPr>
          <p:nvPr>
            <p:ph type="body" idx="1"/>
          </p:nvPr>
        </p:nvSpPr>
        <p:spPr>
          <a:xfrm>
            <a:off x="457200" y="752850"/>
            <a:ext cx="8229600" cy="4967700"/>
          </a:xfrm>
          <a:prstGeom prst="rect">
            <a:avLst/>
          </a:prstGeom>
          <a:noFill/>
          <a:ln w="9525" cap="flat">
            <a:solidFill>
              <a:srgbClr val="FFFFFF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91425" tIns="91425" rIns="91425" bIns="91425" anchor="t" anchorCtr="0">
            <a:noAutofit/>
          </a:bodyPr>
          <a:lstStyle/>
          <a:p>
            <a:pPr marL="457200" lvl="0" indent="-419100" rtl="0">
              <a:buClr>
                <a:schemeClr val="lt1"/>
              </a:buClr>
              <a:buSzPct val="185185"/>
              <a:buFont typeface="Arial"/>
              <a:buChar char="•"/>
            </a:pPr>
            <a:r>
              <a:rPr lang="en" sz="2700">
                <a:latin typeface="Times New Roman"/>
                <a:ea typeface="Times New Roman"/>
                <a:cs typeface="Times New Roman"/>
                <a:sym typeface="Times New Roman"/>
              </a:rPr>
              <a:t>In Grant’s speech to the Senete and HOR, he declares:</a:t>
            </a:r>
          </a:p>
          <a:p>
            <a:pPr marL="914400" lvl="1" indent="-381000" rtl="0">
              <a:lnSpc>
                <a:spcPct val="150000"/>
              </a:lnSpc>
              <a:buClr>
                <a:schemeClr val="lt1"/>
              </a:buClr>
              <a:buSzPct val="88888"/>
              <a:buFont typeface="Courier New"/>
              <a:buChar char="o"/>
            </a:pPr>
            <a:r>
              <a:rPr lang="en" sz="2700">
                <a:latin typeface="Times New Roman"/>
                <a:ea typeface="Times New Roman"/>
                <a:cs typeface="Times New Roman"/>
                <a:sym typeface="Times New Roman"/>
              </a:rPr>
              <a:t> </a:t>
            </a:r>
            <a:r>
              <a:rPr lang="en" sz="1800">
                <a:solidFill>
                  <a:srgbClr val="FFFFFF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“</a:t>
            </a:r>
            <a:r>
              <a:rPr lang="en" sz="1800">
                <a:solidFill>
                  <a:srgbClr val="FFFFFF"/>
                </a:solidFill>
              </a:rPr>
              <a:t>In the midst of great national prosperity a financial crisis has occurred that has brought low fortunes of gigantic proportions</a:t>
            </a:r>
            <a:r>
              <a:rPr lang="en" sz="1800">
                <a:solidFill>
                  <a:srgbClr val="FFFFFF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”</a:t>
            </a:r>
            <a:r>
              <a:rPr lang="en" sz="1800" baseline="30000">
                <a:solidFill>
                  <a:srgbClr val="FFFFFF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2</a:t>
            </a:r>
          </a:p>
          <a:p>
            <a:pPr marL="457200" lvl="0" indent="-400050" rtl="0">
              <a:buClr>
                <a:schemeClr val="lt1"/>
              </a:buClr>
              <a:buSzPct val="166666"/>
              <a:buFont typeface="Arial"/>
              <a:buChar char="•"/>
            </a:pPr>
            <a:r>
              <a:rPr lang="en" sz="2700">
                <a:latin typeface="Times New Roman"/>
                <a:ea typeface="Times New Roman"/>
                <a:cs typeface="Times New Roman"/>
                <a:sym typeface="Times New Roman"/>
              </a:rPr>
              <a:t>The country plunged into severe economic depression</a:t>
            </a:r>
          </a:p>
          <a:p>
            <a:pPr marL="457200" lvl="0" indent="-400050" rtl="0">
              <a:buClr>
                <a:schemeClr val="lt1"/>
              </a:buClr>
              <a:buSzPct val="166666"/>
              <a:buFont typeface="Arial"/>
              <a:buChar char="•"/>
            </a:pPr>
            <a:r>
              <a:rPr lang="en" sz="2700">
                <a:latin typeface="Times New Roman"/>
                <a:ea typeface="Times New Roman"/>
                <a:cs typeface="Times New Roman"/>
                <a:sym typeface="Times New Roman"/>
              </a:rPr>
              <a:t>“</a:t>
            </a:r>
            <a:r>
              <a:rPr lang="en" sz="2700">
                <a:solidFill>
                  <a:srgbClr val="FFFFFF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Unbridled expansion of factories, railroads, and farms and contraction of the money supply through the withdrawal of greenbacks helped trigger the Panic of 1873”</a:t>
            </a:r>
            <a:r>
              <a:rPr lang="en" sz="2700" baseline="30000">
                <a:solidFill>
                  <a:srgbClr val="FFFFFF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3</a:t>
            </a:r>
          </a:p>
          <a:p>
            <a:pPr marL="457200" lvl="0" indent="-400050" rtl="0">
              <a:buClr>
                <a:schemeClr val="lt1"/>
              </a:buClr>
              <a:buSzPct val="166666"/>
              <a:buFont typeface="Arial"/>
              <a:buChar char="•"/>
            </a:pPr>
            <a:r>
              <a:rPr lang="en" sz="2700">
                <a:latin typeface="Times New Roman"/>
                <a:ea typeface="Times New Roman"/>
                <a:cs typeface="Times New Roman"/>
                <a:sym typeface="Times New Roman"/>
              </a:rPr>
              <a:t>The economic problems distracted northern republicans from the south forcing them to abandon reconstruction altogether and focus on how to relieve themselves from their economic distress</a:t>
            </a:r>
          </a:p>
          <a:p>
            <a:endParaRPr lang="en" sz="2700">
              <a:latin typeface="Times New Roman"/>
              <a:ea typeface="Times New Roman"/>
              <a:cs typeface="Times New Roman"/>
              <a:sym typeface="Times New Roman"/>
            </a:endParaRPr>
          </a:p>
          <a:p>
            <a:endParaRPr lang="en" sz="2700"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39" name="Shape 39"/>
          <p:cNvSpPr txBox="1"/>
          <p:nvPr/>
        </p:nvSpPr>
        <p:spPr>
          <a:xfrm>
            <a:off x="1574475" y="6066075"/>
            <a:ext cx="6221400" cy="6612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0" lvl="0" indent="0" rtl="0">
              <a:lnSpc>
                <a:spcPct val="100000"/>
              </a:lnSpc>
              <a:spcAft>
                <a:spcPts val="800"/>
              </a:spcAft>
              <a:buNone/>
            </a:pPr>
            <a:r>
              <a:rPr lang="en" sz="1200">
                <a:solidFill>
                  <a:srgbClr val="FFFFFF"/>
                </a:solidFill>
              </a:rPr>
              <a:t>2. </a:t>
            </a:r>
            <a:r>
              <a:rPr lang="en" sz="1200" i="1">
                <a:solidFill>
                  <a:srgbClr val="FFFFFF"/>
                </a:solidFill>
              </a:rPr>
              <a:t>American Government</a:t>
            </a:r>
            <a:r>
              <a:rPr lang="en" sz="1200">
                <a:solidFill>
                  <a:srgbClr val="FFFFFF"/>
                </a:solidFill>
              </a:rPr>
              <a:t>, s.v. "Ulysses S. Grant: annual message (1873)," accessed October 14, 2013. http://americangovernment.abc-clio.com/.</a:t>
            </a:r>
          </a:p>
          <a:p>
            <a:pPr marL="0" lvl="0" indent="0" rtl="0">
              <a:lnSpc>
                <a:spcPct val="100000"/>
              </a:lnSpc>
              <a:spcAft>
                <a:spcPts val="800"/>
              </a:spcAft>
              <a:buNone/>
            </a:pPr>
            <a:r>
              <a:rPr lang="en" sz="1200">
                <a:solidFill>
                  <a:srgbClr val="FFFFFF"/>
                </a:solidFill>
              </a:rPr>
              <a:t>3. Study Notes, inc. "AP US History." Ap Study Guide.  </a:t>
            </a:r>
          </a:p>
        </p:txBody>
      </p:sp>
    </p:spTree>
  </p:cSld>
  <p:clrMapOvr>
    <a:masterClrMapping/>
  </p:clrMapOvr>
  <p:transition xmlns:p14="http://schemas.microsoft.com/office/powerpoint/2010/main" spd="slow">
    <p:cut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Shape 44"/>
          <p:cNvSpPr txBox="1"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>
              <a:buNone/>
            </a:pPr>
            <a:r>
              <a:rPr lang="en" sz="3000" b="0">
                <a:solidFill>
                  <a:srgbClr val="FF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Concern over westward expansion and Indian Wars</a:t>
            </a:r>
          </a:p>
        </p:txBody>
      </p:sp>
      <p:sp>
        <p:nvSpPr>
          <p:cNvPr id="45" name="Shape 45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8229600" cy="49677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lvl="0" indent="-419100" rtl="0">
              <a:buClr>
                <a:schemeClr val="lt1"/>
              </a:buClr>
              <a:buSzPct val="166666"/>
              <a:buFont typeface="Arial"/>
              <a:buChar char="•"/>
            </a:pPr>
            <a:r>
              <a:rPr lang="en">
                <a:latin typeface="Times New Roman"/>
                <a:ea typeface="Times New Roman"/>
                <a:cs typeface="Times New Roman"/>
                <a:sym typeface="Times New Roman"/>
              </a:rPr>
              <a:t>The US began to create railroads (including the transcendental railway) which intruded on Indian land</a:t>
            </a:r>
          </a:p>
          <a:p>
            <a:pPr marL="457200" lvl="0" indent="-419100" rtl="0">
              <a:buClr>
                <a:schemeClr val="lt1"/>
              </a:buClr>
              <a:buSzPct val="166666"/>
              <a:buFont typeface="Arial"/>
              <a:buChar char="•"/>
            </a:pPr>
            <a:r>
              <a:rPr lang="en">
                <a:latin typeface="Times New Roman"/>
                <a:ea typeface="Times New Roman"/>
                <a:cs typeface="Times New Roman"/>
                <a:sym typeface="Times New Roman"/>
              </a:rPr>
              <a:t>Indians lost people, land and food sources because of the US building a railways</a:t>
            </a:r>
          </a:p>
          <a:p>
            <a:pPr marL="457200" lvl="0" indent="-419100" rtl="0">
              <a:buClr>
                <a:schemeClr val="lt1"/>
              </a:buClr>
              <a:buSzPct val="166666"/>
              <a:buFont typeface="Arial"/>
              <a:buChar char="•"/>
            </a:pPr>
            <a:r>
              <a:rPr lang="en">
                <a:latin typeface="Times New Roman"/>
                <a:ea typeface="Times New Roman"/>
                <a:cs typeface="Times New Roman"/>
                <a:sym typeface="Times New Roman"/>
              </a:rPr>
              <a:t>Indians thus started war with the US</a:t>
            </a:r>
          </a:p>
          <a:p>
            <a:pPr marL="457200" lvl="0" indent="-419100" rtl="0">
              <a:buClr>
                <a:schemeClr val="lt1"/>
              </a:buClr>
              <a:buSzPct val="166666"/>
              <a:buFont typeface="Arial"/>
              <a:buChar char="•"/>
            </a:pPr>
            <a:r>
              <a:rPr lang="en">
                <a:latin typeface="Times New Roman"/>
                <a:ea typeface="Times New Roman"/>
                <a:cs typeface="Times New Roman"/>
                <a:sym typeface="Times New Roman"/>
              </a:rPr>
              <a:t>The government became focused on Westward expansion and fighting off the Indians they  became distracted from Reconstruction, ultimately abandoning it</a:t>
            </a:r>
          </a:p>
          <a:p>
            <a:endParaRPr lang="en">
              <a:latin typeface="Times New Roman"/>
              <a:ea typeface="Times New Roman"/>
              <a:cs typeface="Times New Roman"/>
              <a:sym typeface="Times New Roman"/>
            </a:endParaRPr>
          </a:p>
          <a:p>
            <a:endParaRPr lang="en"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</p:spTree>
  </p:cSld>
  <p:clrMapOvr>
    <a:masterClrMapping/>
  </p:clrMapOvr>
  <p:transition xmlns:p14="http://schemas.microsoft.com/office/powerpoint/2010/main" spd="slow">
    <p:cut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Shape 50"/>
          <p:cNvSpPr txBox="1">
            <a:spLocks noGrp="1"/>
          </p:cNvSpPr>
          <p:nvPr>
            <p:ph type="title"/>
          </p:nvPr>
        </p:nvSpPr>
        <p:spPr>
          <a:xfrm>
            <a:off x="538475" y="190237"/>
            <a:ext cx="8229600" cy="11430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 algn="ctr">
              <a:buNone/>
            </a:pPr>
            <a:r>
              <a:rPr lang="en" sz="3000" b="0">
                <a:solidFill>
                  <a:srgbClr val="FF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The election of 1876</a:t>
            </a:r>
          </a:p>
        </p:txBody>
      </p:sp>
      <p:sp>
        <p:nvSpPr>
          <p:cNvPr id="51" name="Shape 51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8229600" cy="49677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lvl="0" indent="-342900" rtl="0">
              <a:buClr>
                <a:srgbClr val="FFFFFF"/>
              </a:buClr>
              <a:buSzPct val="100000"/>
              <a:buFont typeface="Arial"/>
              <a:buChar char="●"/>
            </a:pPr>
            <a:r>
              <a:rPr lang="en" sz="1800">
                <a:solidFill>
                  <a:srgbClr val="FFFFFF"/>
                </a:solidFill>
              </a:rPr>
              <a:t>Hayes (Republican) vs. Tilden (Democrat) </a:t>
            </a:r>
          </a:p>
          <a:p>
            <a:pPr marL="457200" lvl="0" indent="-342900" rtl="0">
              <a:buClr>
                <a:srgbClr val="FFFFFF"/>
              </a:buClr>
              <a:buSzPct val="100000"/>
              <a:buFont typeface="Arial"/>
              <a:buChar char="●"/>
            </a:pPr>
            <a:r>
              <a:rPr lang="en" sz="1800">
                <a:solidFill>
                  <a:srgbClr val="FFFFFF"/>
                </a:solidFill>
              </a:rPr>
              <a:t>Tilden won popular vote, Hayes won electoral vote</a:t>
            </a:r>
          </a:p>
          <a:p>
            <a:pPr marL="457200" lvl="0" indent="-342900" rtl="0">
              <a:buClr>
                <a:srgbClr val="FFFFFF"/>
              </a:buClr>
              <a:buSzPct val="100000"/>
              <a:buFont typeface="Arial"/>
              <a:buChar char="●"/>
            </a:pPr>
            <a:r>
              <a:rPr lang="en" sz="1800">
                <a:solidFill>
                  <a:srgbClr val="FFFFFF"/>
                </a:solidFill>
              </a:rPr>
              <a:t>Congress appointed a commission to deal with problem </a:t>
            </a:r>
          </a:p>
          <a:p>
            <a:pPr marL="457200" lvl="0" indent="-342900" rtl="0">
              <a:buClr>
                <a:srgbClr val="FFFFFF"/>
              </a:buClr>
              <a:buSzPct val="100000"/>
              <a:buFont typeface="Arial"/>
              <a:buChar char="●"/>
            </a:pPr>
            <a:r>
              <a:rPr lang="en" sz="1800">
                <a:solidFill>
                  <a:srgbClr val="FFFFFF"/>
                </a:solidFill>
              </a:rPr>
              <a:t>Commission was republican, thus appointed Hayes as president </a:t>
            </a:r>
          </a:p>
          <a:p>
            <a:pPr marL="457200" lvl="0" indent="-342900" rtl="0">
              <a:buClr>
                <a:srgbClr val="FFFFFF"/>
              </a:buClr>
              <a:buSzPct val="100000"/>
              <a:buFont typeface="Arial"/>
              <a:buChar char="●"/>
            </a:pPr>
            <a:r>
              <a:rPr lang="en" sz="1800">
                <a:solidFill>
                  <a:srgbClr val="FFFFFF"/>
                </a:solidFill>
              </a:rPr>
              <a:t>House of Representatives was democrats (approves all election results)</a:t>
            </a:r>
          </a:p>
          <a:p>
            <a:pPr marL="457200" lvl="0" indent="-342900" rtl="0">
              <a:buClr>
                <a:srgbClr val="FFFFFF"/>
              </a:buClr>
              <a:buSzPct val="100000"/>
              <a:buFont typeface="Arial"/>
              <a:buChar char="●"/>
            </a:pPr>
            <a:r>
              <a:rPr lang="en" sz="1800">
                <a:solidFill>
                  <a:srgbClr val="FFFFFF"/>
                </a:solidFill>
              </a:rPr>
              <a:t>HOR agreed to let Hayes be president as in return for a few demands</a:t>
            </a:r>
          </a:p>
          <a:p>
            <a:pPr marL="914400" lvl="1" indent="-342900" rtl="0">
              <a:lnSpc>
                <a:spcPct val="115000"/>
              </a:lnSpc>
              <a:spcBef>
                <a:spcPts val="0"/>
              </a:spcBef>
              <a:buClr>
                <a:srgbClr val="FFFFFF"/>
              </a:buClr>
              <a:buSzPct val="100000"/>
              <a:buFont typeface="Arial"/>
              <a:buChar char="○"/>
            </a:pPr>
            <a:r>
              <a:rPr lang="en" sz="1800">
                <a:solidFill>
                  <a:srgbClr val="FFFFFF"/>
                </a:solidFill>
              </a:rPr>
              <a:t>First demand:  withdrawl of troops from Louisiana and south carolina (2 of the 3 southern states still governed) </a:t>
            </a:r>
          </a:p>
          <a:p>
            <a:pPr marL="914400" lvl="1" indent="-342900" rtl="0">
              <a:lnSpc>
                <a:spcPct val="115000"/>
              </a:lnSpc>
              <a:spcBef>
                <a:spcPts val="0"/>
              </a:spcBef>
              <a:buClr>
                <a:srgbClr val="FFFFFF"/>
              </a:buClr>
              <a:buSzPct val="100000"/>
              <a:buFont typeface="Arial"/>
              <a:buChar char="○"/>
            </a:pPr>
            <a:r>
              <a:rPr lang="en" sz="1800">
                <a:solidFill>
                  <a:srgbClr val="FFFFFF"/>
                </a:solidFill>
              </a:rPr>
              <a:t>Second demand:  withdrawl of troops from Louisiana and south carolina (2 of the 3 southern states still governed) </a:t>
            </a:r>
          </a:p>
          <a:p>
            <a:pPr marL="914400" lvl="1" indent="-342900" rtl="0">
              <a:buClr>
                <a:schemeClr val="lt1"/>
              </a:buClr>
              <a:buSzPct val="100000"/>
              <a:buFont typeface="Arial"/>
              <a:buChar char="○"/>
            </a:pPr>
            <a:r>
              <a:rPr lang="en" sz="1800">
                <a:solidFill>
                  <a:srgbClr val="FFFFFF"/>
                </a:solidFill>
              </a:rPr>
              <a:t>Third demand: withdrawl of troops from Louisiana and south carolina (2 of the 3 southern states still governed)</a:t>
            </a:r>
            <a:r>
              <a:rPr lang="en" sz="1800" baseline="30000">
                <a:solidFill>
                  <a:srgbClr val="FFFFFF"/>
                </a:solidFill>
              </a:rPr>
              <a:t>4</a:t>
            </a:r>
          </a:p>
        </p:txBody>
      </p:sp>
      <p:sp>
        <p:nvSpPr>
          <p:cNvPr id="52" name="Shape 52"/>
          <p:cNvSpPr txBox="1"/>
          <p:nvPr/>
        </p:nvSpPr>
        <p:spPr>
          <a:xfrm>
            <a:off x="1039600" y="5784875"/>
            <a:ext cx="6137100" cy="569999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buNone/>
            </a:pPr>
            <a:r>
              <a:rPr lang="en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4. Danzer, Klor de Alva, Krieger, Wilson, and Woloch, </a:t>
            </a:r>
            <a:r>
              <a:rPr lang="en" i="1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The Americans</a:t>
            </a:r>
            <a:r>
              <a:rPr lang="en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, (Houghton Mifflin Company, 2005), 399.</a:t>
            </a:r>
          </a:p>
        </p:txBody>
      </p:sp>
    </p:spTree>
  </p:cSld>
  <p:clrMapOvr>
    <a:masterClrMapping/>
  </p:clrMapOvr>
  <p:transition xmlns:p14="http://schemas.microsoft.com/office/powerpoint/2010/main" spd="slow">
    <p:cut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Shape 57"/>
          <p:cNvSpPr txBox="1"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 lvl="0" algn="ctr" rtl="0">
              <a:buNone/>
            </a:pPr>
            <a:r>
              <a:rPr lang="en">
                <a:solidFill>
                  <a:srgbClr val="FF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Bibliography</a:t>
            </a:r>
          </a:p>
        </p:txBody>
      </p:sp>
      <p:sp>
        <p:nvSpPr>
          <p:cNvPr id="58" name="Shape 58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8229600" cy="49677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indent="457200" rtl="0">
              <a:buNone/>
            </a:pPr>
            <a:r>
              <a:rPr lang="en" sz="1400">
                <a:solidFill>
                  <a:srgbClr val="FFFFFF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Danzer, Klor de Alva, Krieger, Wilson, and Woloch, </a:t>
            </a:r>
            <a:r>
              <a:rPr lang="en" sz="1400" i="1">
                <a:solidFill>
                  <a:srgbClr val="FFFFFF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The Americans</a:t>
            </a:r>
            <a:r>
              <a:rPr lang="en" sz="1400">
                <a:solidFill>
                  <a:srgbClr val="FFFFFF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, (Houghton Mifflin Company, 2005), 399.</a:t>
            </a:r>
          </a:p>
          <a:p>
            <a:pPr lvl="0" rtl="0">
              <a:buNone/>
            </a:pPr>
            <a:r>
              <a:rPr lang="en" sz="1400">
                <a:solidFill>
                  <a:srgbClr val="FFFFFF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(The election of 1876)</a:t>
            </a:r>
          </a:p>
          <a:p>
            <a:pPr marL="0" lvl="0" indent="457200" rtl="0">
              <a:lnSpc>
                <a:spcPct val="115000"/>
              </a:lnSpc>
              <a:spcBef>
                <a:spcPts val="0"/>
              </a:spcBef>
              <a:buClr>
                <a:schemeClr val="dk1"/>
              </a:buClr>
              <a:buSzPct val="78571"/>
              <a:buFont typeface="Arial"/>
              <a:buNone/>
            </a:pPr>
            <a:r>
              <a:rPr lang="en" sz="1400" i="1">
                <a:solidFill>
                  <a:srgbClr val="F3F3F3"/>
                </a:solidFill>
              </a:rPr>
              <a:t>Encyclopedia of Emancipation and Abolition in the Transatlantic World</a:t>
            </a:r>
            <a:r>
              <a:rPr lang="en" sz="1400">
                <a:solidFill>
                  <a:srgbClr val="F3F3F3"/>
                </a:solidFill>
              </a:rPr>
              <a:t>, s.v. "</a:t>
            </a:r>
            <a:r>
              <a:rPr lang="en" sz="1400">
                <a:solidFill>
                  <a:srgbClr val="F3F3F3"/>
                </a:solidFill>
                <a:hlinkClick r:id="rId3"/>
              </a:rPr>
              <a:t>Reconstruction</a:t>
            </a:r>
            <a:r>
              <a:rPr lang="en" sz="1400">
                <a:solidFill>
                  <a:srgbClr val="F3F3F3"/>
                </a:solidFill>
              </a:rPr>
              <a:t>," accessed October 10, 2013, </a:t>
            </a:r>
            <a:r>
              <a:rPr lang="en" sz="1400" u="sng">
                <a:solidFill>
                  <a:srgbClr val="F3F3F3"/>
                </a:solidFill>
                <a:hlinkClick r:id="rId4"/>
              </a:rPr>
              <a:t>http://welproxy.minlib.net/login?qurl=http%3A%2F%2Fwww.credoreference.com/entry/sharpeeman/reconstruction</a:t>
            </a:r>
          </a:p>
          <a:p>
            <a:pPr marL="0" lvl="0" indent="457200" rtl="0">
              <a:lnSpc>
                <a:spcPct val="150000"/>
              </a:lnSpc>
              <a:spcBef>
                <a:spcPts val="0"/>
              </a:spcBef>
              <a:spcAft>
                <a:spcPts val="800"/>
              </a:spcAft>
              <a:buNone/>
            </a:pPr>
            <a:r>
              <a:rPr lang="en" sz="1400">
                <a:solidFill>
                  <a:srgbClr val="FFFFFF"/>
                </a:solidFill>
              </a:rPr>
              <a:t>Reconstruction and Westward Expansion. Last modified April 18, 2006. http://www.jamestownpublicschools.org/persell/index.php/  Reconstruction%20and%20Westward%20Expansion. </a:t>
            </a:r>
          </a:p>
          <a:p>
            <a:pPr marL="457200" lvl="0" indent="457200" rtl="0">
              <a:lnSpc>
                <a:spcPct val="150000"/>
              </a:lnSpc>
              <a:spcBef>
                <a:spcPts val="0"/>
              </a:spcBef>
              <a:spcAft>
                <a:spcPts val="800"/>
              </a:spcAft>
              <a:buNone/>
            </a:pPr>
            <a:r>
              <a:rPr lang="en" sz="1400">
                <a:solidFill>
                  <a:srgbClr val="FFFFFF"/>
                </a:solidFill>
              </a:rPr>
              <a:t>Study Notes, inc. "AP US History." Ap Study Guide. Last modified 2006. Accessed </a:t>
            </a:r>
          </a:p>
          <a:p>
            <a:pPr lvl="0" rtl="0">
              <a:lnSpc>
                <a:spcPct val="150000"/>
              </a:lnSpc>
              <a:spcBef>
                <a:spcPts val="0"/>
              </a:spcBef>
              <a:spcAft>
                <a:spcPts val="800"/>
              </a:spcAft>
              <a:buClr>
                <a:srgbClr val="000000"/>
              </a:buClr>
              <a:buSzPct val="78571"/>
              <a:buFont typeface="Arial"/>
              <a:buNone/>
            </a:pPr>
            <a:r>
              <a:rPr lang="en" sz="1400">
                <a:solidFill>
                  <a:srgbClr val="FFFFFF"/>
                </a:solidFill>
              </a:rPr>
              <a:t>     October 10, 2013. http://www.apstudynotes.org/us-history/topics/ </a:t>
            </a:r>
          </a:p>
          <a:p>
            <a:pPr lvl="0" rtl="0">
              <a:lnSpc>
                <a:spcPct val="150000"/>
              </a:lnSpc>
              <a:spcBef>
                <a:spcPts val="0"/>
              </a:spcBef>
              <a:spcAft>
                <a:spcPts val="800"/>
              </a:spcAft>
              <a:buClr>
                <a:srgbClr val="000000"/>
              </a:buClr>
              <a:buSzPct val="78571"/>
              <a:buFont typeface="Arial"/>
              <a:buNone/>
            </a:pPr>
            <a:r>
              <a:rPr lang="en" sz="1400">
                <a:solidFill>
                  <a:srgbClr val="FFFFFF"/>
                </a:solidFill>
              </a:rPr>
              <a:t>     the-end-of-reconstruction/. </a:t>
            </a:r>
          </a:p>
          <a:p>
            <a:endParaRPr lang="en" sz="1400">
              <a:solidFill>
                <a:srgbClr val="FFFFFF"/>
              </a:solidFill>
            </a:endParaRPr>
          </a:p>
          <a:p>
            <a:endParaRPr lang="en" sz="1400">
              <a:solidFill>
                <a:srgbClr val="FFFFFF"/>
              </a:solidFill>
            </a:endParaRPr>
          </a:p>
          <a:p>
            <a:endParaRPr lang="en" sz="1400">
              <a:solidFill>
                <a:srgbClr val="FFFFFF"/>
              </a:solidFill>
            </a:endParaRPr>
          </a:p>
          <a:p>
            <a:pPr lvl="0" rtl="0">
              <a:lnSpc>
                <a:spcPct val="115000"/>
              </a:lnSpc>
              <a:spcBef>
                <a:spcPts val="0"/>
              </a:spcBef>
              <a:buNone/>
            </a:pP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Da</a:t>
            </a:r>
          </a:p>
        </p:txBody>
      </p:sp>
    </p:spTree>
  </p:cSld>
  <p:clrMapOvr>
    <a:masterClrMapping/>
  </p:clrMapOvr>
  <p:transition xmlns:p14="http://schemas.microsoft.com/office/powerpoint/2010/main" spd="slow">
    <p:cut/>
  </p:transition>
</p:sld>
</file>

<file path=ppt/theme/theme1.xml><?xml version="1.0" encoding="utf-8"?>
<a:theme xmlns:a="http://schemas.openxmlformats.org/drawingml/2006/main" name="dark-gradient">
  <a:themeElements>
    <a:clrScheme name="Custom 346">
      <a:dk1>
        <a:srgbClr val="000000"/>
      </a:dk1>
      <a:lt1>
        <a:srgbClr val="FFFFFF"/>
      </a:lt1>
      <a:dk2>
        <a:srgbClr val="4C4C4C"/>
      </a:dk2>
      <a:lt2>
        <a:srgbClr val="CCCCCC"/>
      </a:lt2>
      <a:accent1>
        <a:srgbClr val="89B4B8"/>
      </a:accent1>
      <a:accent2>
        <a:srgbClr val="AFA6CA"/>
      </a:accent2>
      <a:accent3>
        <a:srgbClr val="A5B492"/>
      </a:accent3>
      <a:accent4>
        <a:srgbClr val="E8CD6D"/>
      </a:accent4>
      <a:accent5>
        <a:srgbClr val="F4A447"/>
      </a:accent5>
      <a:accent6>
        <a:srgbClr val="D09D94"/>
      </a:accent6>
      <a:hlink>
        <a:srgbClr val="5EA7AA"/>
      </a:hlink>
      <a:folHlink>
        <a:srgbClr val="A295BE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612</Words>
  <Application>Microsoft Macintosh PowerPoint</Application>
  <PresentationFormat>On-screen Show (4:3)</PresentationFormat>
  <Paragraphs>48</Paragraphs>
  <Slides>6</Slides>
  <Notes>6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dark-gradient</vt:lpstr>
      <vt:lpstr>Why did the abandonment by the North cause reconstruction to fail?  </vt:lpstr>
      <vt:lpstr>
Grantism: Corruption in government </vt:lpstr>
      <vt:lpstr>Panic of 1873</vt:lpstr>
      <vt:lpstr>Concern over westward expansion and Indian Wars</vt:lpstr>
      <vt:lpstr>The election of 1876</vt:lpstr>
      <vt:lpstr>Bibliography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Why did the abandonment by the North cause reconstruction to fail?  </dc:title>
  <cp:lastModifiedBy>Crystal Bartels</cp:lastModifiedBy>
  <cp:revision>1</cp:revision>
  <dcterms:modified xsi:type="dcterms:W3CDTF">2013-10-15T13:14:40Z</dcterms:modified>
</cp:coreProperties>
</file>